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firstSlideNum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hmD7L/zMrsS+LHM+47g78+myLD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30c50273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630c5027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Tina</a:t>
            </a:r>
            <a:endParaRPr/>
          </a:p>
        </p:txBody>
      </p:sp>
      <p:sp>
        <p:nvSpPr>
          <p:cNvPr id="123" name="Google Shape;123;g630c5027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d3e7cb5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75d3e7cb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Tina</a:t>
            </a:r>
            <a:endParaRPr/>
          </a:p>
        </p:txBody>
      </p:sp>
      <p:sp>
        <p:nvSpPr>
          <p:cNvPr id="133" name="Google Shape;133;g75d3e7cb5e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c056970a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c056970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6c056970a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bfb453a7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bfb453a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Setup a Microsoft Azure Student account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Created a python web application along with a SQL database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Current capabilities of the python webserver: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Sends client the weather map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Receives weather data from each MCU through a HTTP Post link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Loads the data from JSON, and stores it in the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Send weather data to the client through a HTTP Get link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/>
              <a:t>Loads the data from the database, formats it into JSON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Send systems data to the client through a HTTP get link</a:t>
            </a:r>
            <a:endParaRPr/>
          </a:p>
        </p:txBody>
      </p:sp>
      <p:sp>
        <p:nvSpPr>
          <p:cNvPr id="153" name="Google Shape;153;g6bfb453a7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c056970ab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c056970a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Setup Google Cloud Account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Implemented Google Maps API to the website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Create markers based on the amount of systems we have registered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Each marker has an information window with data displaying information about each system</a:t>
            </a:r>
            <a:endParaRPr/>
          </a:p>
        </p:txBody>
      </p:sp>
      <p:sp>
        <p:nvSpPr>
          <p:cNvPr id="161" name="Google Shape;161;g6c056970ab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5d3e7cb5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5d3e7cb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Built two sensor packages that measure temperature, air pressure, and humidity, and wind speed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sensor package is powered by a battery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Sensor packages take a measurement every 10 seconds then transmits the data over wifi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web server displays the map with location and data points of each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75d3e7cb5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d3e7cb5e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d3e7cb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Tina</a:t>
            </a:r>
            <a:endParaRPr/>
          </a:p>
        </p:txBody>
      </p:sp>
      <p:sp>
        <p:nvSpPr>
          <p:cNvPr id="177" name="Google Shape;177;g75d3e7cb5e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5c8696c6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5c8696c6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Stephan</a:t>
            </a:r>
            <a:endParaRPr/>
          </a:p>
        </p:txBody>
      </p:sp>
      <p:sp>
        <p:nvSpPr>
          <p:cNvPr id="185" name="Google Shape;185;g75c8696c64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db02d264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5db02d26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Preliminary PCB containing our sensor suite and power circuitry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Firmware written and tested for the remaining sensors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Preliminary weather interpolation algorithm on the map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Prototype physical enclosure</a:t>
            </a:r>
            <a:endParaRPr/>
          </a:p>
        </p:txBody>
      </p:sp>
      <p:sp>
        <p:nvSpPr>
          <p:cNvPr id="193" name="Google Shape;193;g75db02d26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c8696c64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5c8696c6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75c8696c64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Tina</a:t>
            </a:r>
            <a:endParaRPr/>
          </a:p>
        </p:txBody>
      </p:sp>
      <p:sp>
        <p:nvSpPr>
          <p:cNvPr id="53" name="Google Shape;5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08" name="Google Shape;20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5db02d264_1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5db02d264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PCB with sensor suite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Firmware written and tested for the remaining sensors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Preliminary weather interpolation algorithm on the map</a:t>
            </a:r>
            <a:endParaRPr/>
          </a:p>
        </p:txBody>
      </p:sp>
      <p:sp>
        <p:nvSpPr>
          <p:cNvPr id="215" name="Google Shape;215;g75db02d264_11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5db02d264_1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5db02d264_1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75db02d264_11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db02d264_1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db02d264_1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75db02d264_11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5db02d264_1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5db02d264_1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75db02d264_11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5db02d264_11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5db02d264_1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75db02d264_11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2107647c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62107647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Tina</a:t>
            </a:r>
            <a:endParaRPr/>
          </a:p>
        </p:txBody>
      </p:sp>
      <p:sp>
        <p:nvSpPr>
          <p:cNvPr id="69" name="Google Shape;69;g62107647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2149e098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62149e09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Stephan</a:t>
            </a:r>
            <a:endParaRPr/>
          </a:p>
        </p:txBody>
      </p:sp>
      <p:sp>
        <p:nvSpPr>
          <p:cNvPr id="76" name="Google Shape;76;g62149e098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5c8696c64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5c8696c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75c8696c64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5db02d264_1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5db02d26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Stephan</a:t>
            </a:r>
            <a:endParaRPr/>
          </a:p>
        </p:txBody>
      </p:sp>
      <p:sp>
        <p:nvSpPr>
          <p:cNvPr id="92" name="Google Shape;92;g75db02d264_1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Tina</a:t>
            </a:r>
            <a:endParaRPr/>
          </a:p>
        </p:txBody>
      </p:sp>
      <p:sp>
        <p:nvSpPr>
          <p:cNvPr id="100" name="Google Shape;100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0c502734_3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630c50273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Tina</a:t>
            </a:r>
            <a:endParaRPr/>
          </a:p>
        </p:txBody>
      </p:sp>
      <p:sp>
        <p:nvSpPr>
          <p:cNvPr id="107" name="Google Shape;107;g630c502734_3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5c8696c64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5c8696c6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Tina is the hardware lead. She built the power systems and made all major hardware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programmed the Bosch sensor, helped program the wifi module, and the web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Stephan programmed the wifi module, anemometer and ADC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Christian programmed the website</a:t>
            </a:r>
            <a:endParaRPr/>
          </a:p>
        </p:txBody>
      </p:sp>
      <p:sp>
        <p:nvSpPr>
          <p:cNvPr id="115" name="Google Shape;115;g75c8696c64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B">
  <p:cSld name="Title Slide_B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-0192_MG_1898-Edit.jpg" id="14" name="Google Shape;1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43320" y="327040"/>
            <a:ext cx="731692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  <a:defRPr>
                <a:solidFill>
                  <a:srgbClr val="8611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/>
          <p:nvPr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rdmark2 white.png" id="18" name="Google Shape;1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1612" y="171924"/>
            <a:ext cx="1485779" cy="1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2"/>
          <p:cNvSpPr/>
          <p:nvPr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2"/>
          <p:cNvSpPr/>
          <p:nvPr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2"/>
          <p:cNvSpPr txBox="1"/>
          <p:nvPr>
            <p:ph idx="1" type="body"/>
          </p:nvPr>
        </p:nvSpPr>
        <p:spPr>
          <a:xfrm>
            <a:off x="386720" y="1303788"/>
            <a:ext cx="7986032" cy="3288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/>
          <p:nvPr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rdmark2 white.png" id="25" name="Google Shape;2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1612" y="171924"/>
            <a:ext cx="1485779" cy="1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1"/>
          <p:cNvSpPr txBox="1"/>
          <p:nvPr>
            <p:ph type="title"/>
          </p:nvPr>
        </p:nvSpPr>
        <p:spPr>
          <a:xfrm>
            <a:off x="443319" y="327040"/>
            <a:ext cx="7311309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/>
          <p:nvPr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1"/>
          <p:cNvSpPr/>
          <p:nvPr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>
  <p:cSld name="Log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/>
          <p:nvPr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rdmark2 white.png" id="34" name="Google Shape;3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1612" y="171924"/>
            <a:ext cx="1485779" cy="1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0"/>
          <p:cNvSpPr/>
          <p:nvPr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0"/>
          <p:cNvSpPr/>
          <p:nvPr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0"/>
          <p:cNvSpPr txBox="1"/>
          <p:nvPr>
            <p:ph idx="12" type="sldNum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">
  <p:cSld name="Title Slide_A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-0192_MG_1945.jpg" id="39" name="Google Shape;3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5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8611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/>
        </p:nvSpPr>
        <p:spPr>
          <a:xfrm>
            <a:off x="76337" y="15093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4mO26neG_b2V-S_02XhJp8gvBZwTtsd6/view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jp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 title="Maroon Backdrop"/>
          <p:cNvSpPr/>
          <p:nvPr/>
        </p:nvSpPr>
        <p:spPr>
          <a:xfrm>
            <a:off x="3660559" y="0"/>
            <a:ext cx="5483441" cy="3556496"/>
          </a:xfrm>
          <a:prstGeom prst="rect">
            <a:avLst/>
          </a:prstGeom>
          <a:solidFill>
            <a:srgbClr val="5C0D1C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wordmark_wtag_white.png" id="46" name="Google Shape;46;p1" title="UMass Amherst Wordmark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5300" y="205020"/>
            <a:ext cx="2125517" cy="423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 title="Title"/>
          <p:cNvSpPr txBox="1"/>
          <p:nvPr/>
        </p:nvSpPr>
        <p:spPr>
          <a:xfrm>
            <a:off x="3981775" y="685800"/>
            <a:ext cx="51621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Weather Box 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3981787" y="2163915"/>
            <a:ext cx="4199568" cy="35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3/LH 6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SDP 20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M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4971058" y="3037656"/>
            <a:ext cx="3925406" cy="345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December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chemeClr val="lt1"/>
                </a:solidFill>
              </a:rPr>
              <a:t>9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2019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30c502734_1_0"/>
          <p:cNvSpPr txBox="1"/>
          <p:nvPr>
            <p:ph type="title"/>
          </p:nvPr>
        </p:nvSpPr>
        <p:spPr>
          <a:xfrm>
            <a:off x="457200" y="257101"/>
            <a:ext cx="73170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Hardware/Power Design: Tina </a:t>
            </a:r>
            <a:r>
              <a:rPr lang="en-US"/>
              <a:t> </a:t>
            </a:r>
            <a:endParaRPr/>
          </a:p>
        </p:txBody>
      </p:sp>
      <p:sp>
        <p:nvSpPr>
          <p:cNvPr id="126" name="Google Shape;126;g630c502734_1_0"/>
          <p:cNvSpPr txBox="1"/>
          <p:nvPr>
            <p:ph idx="1" type="body"/>
          </p:nvPr>
        </p:nvSpPr>
        <p:spPr>
          <a:xfrm>
            <a:off x="457200" y="1143000"/>
            <a:ext cx="50580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sensor package is powered by a +12V battery stack of AA batteries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LDO regulators steps down the stack voltage to create a +5V rail and a +3.3V rail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These create all necessary reliable supply voltage for the sensors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0.1uF filter caps are placed from each power line to ground to protect our electronics from any transients</a:t>
            </a:r>
            <a:endParaRPr/>
          </a:p>
        </p:txBody>
      </p:sp>
      <p:sp>
        <p:nvSpPr>
          <p:cNvPr id="127" name="Google Shape;127;g630c502734_1_0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" name="Google Shape;128;g630c50273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950" y="1143006"/>
            <a:ext cx="3369526" cy="11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630c50273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500" y="2616197"/>
            <a:ext cx="1719225" cy="17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d3e7cb5e_1_0"/>
          <p:cNvSpPr txBox="1"/>
          <p:nvPr>
            <p:ph type="title"/>
          </p:nvPr>
        </p:nvSpPr>
        <p:spPr>
          <a:xfrm>
            <a:off x="457200" y="257101"/>
            <a:ext cx="73170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Power Consumption</a:t>
            </a:r>
            <a:r>
              <a:rPr lang="en-US"/>
              <a:t>: Tina  </a:t>
            </a:r>
            <a:endParaRPr/>
          </a:p>
        </p:txBody>
      </p:sp>
      <p:sp>
        <p:nvSpPr>
          <p:cNvPr id="136" name="Google Shape;136;g75d3e7cb5e_1_0"/>
          <p:cNvSpPr txBox="1"/>
          <p:nvPr>
            <p:ph idx="1" type="body"/>
          </p:nvPr>
        </p:nvSpPr>
        <p:spPr>
          <a:xfrm>
            <a:off x="456450" y="1510338"/>
            <a:ext cx="82311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One of our specifications state that a sensor package must have a battery life of at least 24 hours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Power supply consists of 8 stacked Panasonic AA Alkaline batteries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Battery capacity = 3125mAh 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Sensor package total current is approximately 110mA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Battery life = (3125mAh)/(110mA) = 28.4 hours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With the current design, we will successfully meet the battery life specification</a:t>
            </a:r>
            <a:endParaRPr/>
          </a:p>
        </p:txBody>
      </p:sp>
      <p:sp>
        <p:nvSpPr>
          <p:cNvPr id="137" name="Google Shape;137;g75d3e7cb5e_1_0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c056970ab_0_0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Firmware: Stephan, Anthony</a:t>
            </a:r>
            <a:endParaRPr/>
          </a:p>
        </p:txBody>
      </p:sp>
      <p:sp>
        <p:nvSpPr>
          <p:cNvPr id="144" name="Google Shape;144;g6c056970ab_0_0"/>
          <p:cNvSpPr txBox="1"/>
          <p:nvPr>
            <p:ph idx="1" type="body"/>
          </p:nvPr>
        </p:nvSpPr>
        <p:spPr>
          <a:xfrm>
            <a:off x="386720" y="1303788"/>
            <a:ext cx="7986000" cy="32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MCP3008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ADC</a:t>
            </a:r>
            <a:r>
              <a:rPr lang="en-US"/>
              <a:t> 10-bit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Programmed using ST’s own HAL API in C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Utilized SPI protocol for communication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Will consider using internal ADC on STM32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ESP8266 WiFi Module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Utilized UART protocol for serial communication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Programmed using HAL API with AT commands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Bosch BME280 - Temperature, Pressure, Humidity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>
                <a:solidFill>
                  <a:schemeClr val="dk1"/>
                </a:solidFill>
              </a:rPr>
              <a:t>Used Bosch C drivers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>
                <a:solidFill>
                  <a:schemeClr val="dk1"/>
                </a:solidFill>
              </a:rPr>
              <a:t>Utilized I2C protocol for communication</a:t>
            </a:r>
            <a:endParaRPr/>
          </a:p>
        </p:txBody>
      </p:sp>
      <p:sp>
        <p:nvSpPr>
          <p:cNvPr id="145" name="Google Shape;145;g6c056970ab_0_0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g6c056970a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038" y="3700550"/>
            <a:ext cx="993625" cy="8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6c056970a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22846">
            <a:off x="6987746" y="1149019"/>
            <a:ext cx="548208" cy="174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6c056970ab_0_0"/>
          <p:cNvPicPr preferRelativeResize="0"/>
          <p:nvPr/>
        </p:nvPicPr>
        <p:blipFill rotWithShape="1">
          <a:blip r:embed="rId5">
            <a:alphaModFix/>
          </a:blip>
          <a:srcRect b="10645" l="7696" r="5917" t="7151"/>
          <a:stretch/>
        </p:blipFill>
        <p:spPr>
          <a:xfrm>
            <a:off x="6995273" y="2429100"/>
            <a:ext cx="1286452" cy="1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6c056970a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750" y="790650"/>
            <a:ext cx="1047300" cy="10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bfb453a70_0_0"/>
          <p:cNvSpPr txBox="1"/>
          <p:nvPr>
            <p:ph idx="1" type="body"/>
          </p:nvPr>
        </p:nvSpPr>
        <p:spPr>
          <a:xfrm>
            <a:off x="386720" y="1303788"/>
            <a:ext cx="7986000" cy="32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Microsoft Azure for hosting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ANSI/ISO SQL database for weather data storage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Back-end runs on Python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Receives JSON weather data from sensor packages, then saves the data into the database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Handles retrieving weather data from the sensor packages, then sends the data in JSON to the client</a:t>
            </a:r>
            <a:endParaRPr/>
          </a:p>
        </p:txBody>
      </p:sp>
      <p:sp>
        <p:nvSpPr>
          <p:cNvPr id="156" name="Google Shape;156;g6bfb453a70_0_0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Server Back-end: Anthony, Christian</a:t>
            </a:r>
            <a:endParaRPr/>
          </a:p>
        </p:txBody>
      </p:sp>
      <p:sp>
        <p:nvSpPr>
          <p:cNvPr id="157" name="Google Shape;157;g6bfb453a70_0_0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c056970ab_0_7"/>
          <p:cNvSpPr txBox="1"/>
          <p:nvPr>
            <p:ph idx="1" type="body"/>
          </p:nvPr>
        </p:nvSpPr>
        <p:spPr>
          <a:xfrm>
            <a:off x="386720" y="1303788"/>
            <a:ext cx="7986000" cy="32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Google Maps Javascript API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Seamlessly add Google Maps to the website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Allows us to create markers with information windows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Retrieves weather data every 10 seconds, parses JSON, and updates information windows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Retrieves systems data every 60 seconds, parses JSON, and updates markers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Styled using Bootstrap Framework</a:t>
            </a:r>
            <a:endParaRPr/>
          </a:p>
        </p:txBody>
      </p:sp>
      <p:sp>
        <p:nvSpPr>
          <p:cNvPr id="164" name="Google Shape;164;g6c056970ab_0_7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Server Front-end: Christian</a:t>
            </a:r>
            <a:endParaRPr/>
          </a:p>
        </p:txBody>
      </p:sp>
      <p:sp>
        <p:nvSpPr>
          <p:cNvPr id="165" name="Google Shape;165;g6c056970ab_0_7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5d3e7cb5e_0_0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Results</a:t>
            </a:r>
            <a:endParaRPr/>
          </a:p>
        </p:txBody>
      </p:sp>
      <p:sp>
        <p:nvSpPr>
          <p:cNvPr id="172" name="Google Shape;172;g75d3e7cb5e_0_0"/>
          <p:cNvSpPr txBox="1"/>
          <p:nvPr>
            <p:ph idx="1" type="body"/>
          </p:nvPr>
        </p:nvSpPr>
        <p:spPr>
          <a:xfrm>
            <a:off x="386720" y="1303788"/>
            <a:ext cx="7986000" cy="32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Built two fixed point development sensor packages that measure temperature, air pressure, humidity, and wind speed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Sensor packages are powered by a battery stack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Sensor packages send their data to a web server at a rate of 1 sample every 10 seconds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Web server displays map with location and data points of each sensor package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Can be viewed at weatherbox.azurewebsites.net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g75d3e7cb5e_0_0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5d3e7cb5e_0_7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Results</a:t>
            </a:r>
            <a:endParaRPr/>
          </a:p>
        </p:txBody>
      </p:sp>
      <p:sp>
        <p:nvSpPr>
          <p:cNvPr id="180" name="Google Shape;180;g75d3e7cb5e_0_7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g75d3e7cb5e_0_7" title="VID_20191207_12415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25" y="1350175"/>
            <a:ext cx="817732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5c8696c64_0_16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Confidence Intervals</a:t>
            </a:r>
            <a:endParaRPr/>
          </a:p>
        </p:txBody>
      </p:sp>
      <p:sp>
        <p:nvSpPr>
          <p:cNvPr id="188" name="Google Shape;188;g75c8696c64_0_16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9" name="Google Shape;189;g75c8696c64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300" y="1277050"/>
            <a:ext cx="6349402" cy="34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5db02d264_2_0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CDR Deliverables</a:t>
            </a:r>
            <a:endParaRPr/>
          </a:p>
        </p:txBody>
      </p:sp>
      <p:sp>
        <p:nvSpPr>
          <p:cNvPr id="196" name="Google Shape;196;g75db02d264_2_0"/>
          <p:cNvSpPr txBox="1"/>
          <p:nvPr>
            <p:ph idx="1" type="body"/>
          </p:nvPr>
        </p:nvSpPr>
        <p:spPr>
          <a:xfrm>
            <a:off x="443325" y="1700423"/>
            <a:ext cx="7986000" cy="286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first revision</a:t>
            </a:r>
            <a:r>
              <a:rPr lang="en-US"/>
              <a:t> custom PCB containing the sensor suite and power circuitry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Firmware written and tested for </a:t>
            </a:r>
            <a:r>
              <a:rPr lang="en-US"/>
              <a:t>remaining sensors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ams CCS811B-JOPD500 Air Quality Sensor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SHARP GP2Y1010AU0F Dust Sensor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Preliminary interpolation algorithm implemented on the map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Prototype physical enclosure for the sensor package</a:t>
            </a:r>
            <a:endParaRPr/>
          </a:p>
        </p:txBody>
      </p:sp>
      <p:sp>
        <p:nvSpPr>
          <p:cNvPr id="197" name="Google Shape;197;g75db02d264_2_0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5c8696c64_0_9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Gantt Chart</a:t>
            </a:r>
            <a:endParaRPr/>
          </a:p>
        </p:txBody>
      </p:sp>
      <p:sp>
        <p:nvSpPr>
          <p:cNvPr id="204" name="Google Shape;204;g75c8696c64_0_9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g75c8696c64_0_9"/>
          <p:cNvPicPr preferRelativeResize="0"/>
          <p:nvPr/>
        </p:nvPicPr>
        <p:blipFill rotWithShape="1">
          <a:blip r:embed="rId3">
            <a:alphaModFix/>
          </a:blip>
          <a:srcRect b="0" l="0" r="0" t="2987"/>
          <a:stretch/>
        </p:blipFill>
        <p:spPr>
          <a:xfrm>
            <a:off x="73625" y="1541075"/>
            <a:ext cx="8996756" cy="270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>
            <p:ph type="title"/>
          </p:nvPr>
        </p:nvSpPr>
        <p:spPr>
          <a:xfrm>
            <a:off x="457195" y="285590"/>
            <a:ext cx="731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56" name="Google Shape;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650" y="1514575"/>
            <a:ext cx="1466850" cy="2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"/>
          <p:cNvSpPr txBox="1"/>
          <p:nvPr/>
        </p:nvSpPr>
        <p:spPr>
          <a:xfrm>
            <a:off x="380900" y="3600575"/>
            <a:ext cx="1466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Professor Zink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Advisor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2030500" y="3600575"/>
            <a:ext cx="1595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Anthony Mendez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Manager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3842900" y="3600575"/>
            <a:ext cx="1466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Tina Maurer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Lead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5550025" y="3600575"/>
            <a:ext cx="1595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Stephan Kim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304900" y="3600575"/>
            <a:ext cx="1595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Christian Norton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4"/>
          <p:cNvPicPr preferRelativeResize="0"/>
          <p:nvPr/>
        </p:nvPicPr>
        <p:blipFill rotWithShape="1">
          <a:blip r:embed="rId4">
            <a:alphaModFix/>
          </a:blip>
          <a:srcRect b="0" l="27836" r="16166" t="0"/>
          <a:stretch/>
        </p:blipFill>
        <p:spPr>
          <a:xfrm>
            <a:off x="2111825" y="1514575"/>
            <a:ext cx="1466848" cy="214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/>
          <p:cNvPicPr preferRelativeResize="0"/>
          <p:nvPr/>
        </p:nvPicPr>
        <p:blipFill rotWithShape="1">
          <a:blip r:embed="rId5">
            <a:alphaModFix/>
          </a:blip>
          <a:srcRect b="-525" l="32254" r="32228" t="8266"/>
          <a:stretch/>
        </p:blipFill>
        <p:spPr>
          <a:xfrm>
            <a:off x="7374050" y="1514570"/>
            <a:ext cx="1466853" cy="214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 rotWithShape="1">
          <a:blip r:embed="rId6">
            <a:alphaModFix/>
          </a:blip>
          <a:srcRect b="-698" l="26737" r="32460" t="-689"/>
          <a:stretch/>
        </p:blipFill>
        <p:spPr>
          <a:xfrm>
            <a:off x="5614288" y="1497325"/>
            <a:ext cx="1466876" cy="214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/>
          <p:cNvPicPr preferRelativeResize="0"/>
          <p:nvPr/>
        </p:nvPicPr>
        <p:blipFill rotWithShape="1">
          <a:blip r:embed="rId7">
            <a:alphaModFix/>
          </a:blip>
          <a:srcRect b="9452" l="0" r="0" t="8906"/>
          <a:stretch/>
        </p:blipFill>
        <p:spPr>
          <a:xfrm>
            <a:off x="3854538" y="1514575"/>
            <a:ext cx="1466850" cy="214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" title="Maroon Backdrop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5C0D1C">
              <a:alpha val="8431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wordmark_wtag_white.png" id="211" name="Google Shape;211;p7" title="University of Massachusetts Amhers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328" y="2282003"/>
            <a:ext cx="2125517" cy="42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5db02d264_11_5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Supplementary Slide - Outdoor Testing</a:t>
            </a:r>
            <a:endParaRPr/>
          </a:p>
        </p:txBody>
      </p:sp>
      <p:sp>
        <p:nvSpPr>
          <p:cNvPr id="218" name="Google Shape;218;g75db02d264_11_5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g75db02d264_11_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437" y="1184450"/>
            <a:ext cx="5949126" cy="36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5db02d264_11_13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Supplementary Slide - Outdoor Testing</a:t>
            </a:r>
            <a:endParaRPr/>
          </a:p>
        </p:txBody>
      </p:sp>
      <p:sp>
        <p:nvSpPr>
          <p:cNvPr id="226" name="Google Shape;226;g75db02d264_11_13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7" name="Google Shape;227;g75db02d264_11_1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100" y="1278300"/>
            <a:ext cx="5709801" cy="353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5db02d264_11_21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Supplementary Slide - Outdoor Testing</a:t>
            </a:r>
            <a:endParaRPr/>
          </a:p>
        </p:txBody>
      </p:sp>
      <p:sp>
        <p:nvSpPr>
          <p:cNvPr id="234" name="Google Shape;234;g75db02d264_11_21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g75db02d264_11_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288" y="1286725"/>
            <a:ext cx="5849424" cy="36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5db02d264_11_29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Supplementary Slide - Outdoor Testing</a:t>
            </a:r>
            <a:endParaRPr/>
          </a:p>
        </p:txBody>
      </p:sp>
      <p:sp>
        <p:nvSpPr>
          <p:cNvPr id="242" name="Google Shape;242;g75db02d264_11_29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g75db02d264_11_2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899" y="1184450"/>
            <a:ext cx="6020199" cy="372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5db02d264_11_37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Supplementary Slide - Endurance Testing</a:t>
            </a:r>
            <a:endParaRPr/>
          </a:p>
        </p:txBody>
      </p:sp>
      <p:sp>
        <p:nvSpPr>
          <p:cNvPr id="250" name="Google Shape;250;g75db02d264_11_37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g75db02d264_11_3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25" y="1258325"/>
            <a:ext cx="5870925" cy="363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2107647c7_0_0"/>
          <p:cNvSpPr txBox="1"/>
          <p:nvPr>
            <p:ph type="title"/>
          </p:nvPr>
        </p:nvSpPr>
        <p:spPr>
          <a:xfrm>
            <a:off x="457200" y="382501"/>
            <a:ext cx="7317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72" name="Google Shape;72;g62107647c7_0_0"/>
          <p:cNvSpPr txBox="1"/>
          <p:nvPr>
            <p:ph idx="1" type="body"/>
          </p:nvPr>
        </p:nvSpPr>
        <p:spPr>
          <a:xfrm>
            <a:off x="457200" y="1186375"/>
            <a:ext cx="84729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7012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Commercial weather stations can effectively collect data for a specified area at the macroscale. However, weather conditions in these area can vary greatly </a:t>
            </a:r>
            <a:r>
              <a:rPr lang="en-US">
                <a:solidFill>
                  <a:schemeClr val="dk1"/>
                </a:solidFill>
              </a:rPr>
              <a:t>at the microscale</a:t>
            </a:r>
            <a:r>
              <a:rPr lang="en-US"/>
              <a:t>.</a:t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7012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These micro-weather conditions can impact various situations, such as the effective use of a wind farm, the flow of pollutants and waste through an area, and </a:t>
            </a:r>
            <a:r>
              <a:rPr lang="en-US">
                <a:solidFill>
                  <a:schemeClr val="dk1"/>
                </a:solidFill>
              </a:rPr>
              <a:t>a drone’s ability to fly for emergency services</a:t>
            </a:r>
            <a:r>
              <a:rPr lang="en-US"/>
              <a:t>.</a:t>
            </a:r>
            <a:endParaRPr/>
          </a:p>
          <a:p>
            <a:pPr indent="0" lvl="0" marL="228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149e0988_0_0"/>
          <p:cNvSpPr txBox="1"/>
          <p:nvPr>
            <p:ph type="title"/>
          </p:nvPr>
        </p:nvSpPr>
        <p:spPr>
          <a:xfrm>
            <a:off x="457195" y="285590"/>
            <a:ext cx="731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Our Previous Solution</a:t>
            </a:r>
            <a:endParaRPr/>
          </a:p>
        </p:txBody>
      </p:sp>
      <p:sp>
        <p:nvSpPr>
          <p:cNvPr id="79" name="Google Shape;79;g62149e0988_0_0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g62149e0988_0_0"/>
          <p:cNvPicPr preferRelativeResize="0"/>
          <p:nvPr/>
        </p:nvPicPr>
        <p:blipFill rotWithShape="1">
          <a:blip r:embed="rId3">
            <a:alphaModFix/>
          </a:blip>
          <a:srcRect b="13538" l="0" r="0" t="0"/>
          <a:stretch/>
        </p:blipFill>
        <p:spPr>
          <a:xfrm>
            <a:off x="1410475" y="1143000"/>
            <a:ext cx="6323050" cy="37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5c8696c64_0_1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Modified Solution</a:t>
            </a:r>
            <a:endParaRPr/>
          </a:p>
        </p:txBody>
      </p:sp>
      <p:sp>
        <p:nvSpPr>
          <p:cNvPr id="87" name="Google Shape;87;g75c8696c64_0_1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g75c8696c64_0_1"/>
          <p:cNvPicPr preferRelativeResize="0"/>
          <p:nvPr/>
        </p:nvPicPr>
        <p:blipFill rotWithShape="1">
          <a:blip r:embed="rId3">
            <a:alphaModFix/>
          </a:blip>
          <a:srcRect b="17225" l="0" r="0" t="0"/>
          <a:stretch/>
        </p:blipFill>
        <p:spPr>
          <a:xfrm>
            <a:off x="1750025" y="1253950"/>
            <a:ext cx="5643938" cy="35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db02d264_1_131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Prototype</a:t>
            </a:r>
            <a:endParaRPr/>
          </a:p>
        </p:txBody>
      </p:sp>
      <p:sp>
        <p:nvSpPr>
          <p:cNvPr id="95" name="Google Shape;95;g75db02d264_1_131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" name="Google Shape;96;g75db02d264_1_131"/>
          <p:cNvPicPr preferRelativeResize="0"/>
          <p:nvPr/>
        </p:nvPicPr>
        <p:blipFill rotWithShape="1">
          <a:blip r:embed="rId3">
            <a:alphaModFix/>
          </a:blip>
          <a:srcRect b="17095" l="0" r="0" t="0"/>
          <a:stretch/>
        </p:blipFill>
        <p:spPr>
          <a:xfrm>
            <a:off x="1813863" y="1329313"/>
            <a:ext cx="5516275" cy="34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>
            <p:ph type="title"/>
          </p:nvPr>
        </p:nvSpPr>
        <p:spPr>
          <a:xfrm>
            <a:off x="457200" y="285750"/>
            <a:ext cx="731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System Specifications</a:t>
            </a:r>
            <a:endParaRPr/>
          </a:p>
        </p:txBody>
      </p:sp>
      <p:sp>
        <p:nvSpPr>
          <p:cNvPr id="103" name="Google Shape;103;p6"/>
          <p:cNvSpPr txBox="1"/>
          <p:nvPr>
            <p:ph idx="1" type="body"/>
          </p:nvPr>
        </p:nvSpPr>
        <p:spPr>
          <a:xfrm>
            <a:off x="457200" y="1226500"/>
            <a:ext cx="82296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Each sensor package will take measurement at its location and the web server must create a map of at least 75x50 m</a:t>
            </a:r>
            <a:r>
              <a:rPr baseline="30000" lang="en-US" sz="1800"/>
              <a:t>2</a:t>
            </a:r>
            <a:r>
              <a:rPr lang="en-US" sz="1800"/>
              <a:t> based on data from sensor packages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Each sensor package must be mountable and weighs less than one pound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Each sensor package must measure wind, temperature, barometric pressure, humidity, dust, and air quality with 95% confidence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Each sensor package must have a battery life of at least 24 hours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Sensor package must be operable in the range of 20 degrees Fahrenheit to 100 degrees Fahrenheit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Each sensor package should be able to transmit sensor data to a web server via WiFi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Each sensor package must be manufacturable for at most $120</a:t>
            </a:r>
            <a:endParaRPr sz="180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30c502734_3_9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MDR Deliverables</a:t>
            </a:r>
            <a:endParaRPr/>
          </a:p>
        </p:txBody>
      </p:sp>
      <p:sp>
        <p:nvSpPr>
          <p:cNvPr id="110" name="Google Shape;110;g630c502734_3_9"/>
          <p:cNvSpPr txBox="1"/>
          <p:nvPr>
            <p:ph idx="1" type="body"/>
          </p:nvPr>
        </p:nvSpPr>
        <p:spPr>
          <a:xfrm>
            <a:off x="386720" y="1303788"/>
            <a:ext cx="79860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Two fixed point development sensor boards that measure temperature, air pressure, humidity, and wind speed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Temperature between 30°F - 80°F with 95% confidence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Air pressure between 1.00atm - 0.96atm with 95% confidence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Humidity between 0% - 100% with 95% confidence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Wind speed between 0mph - 50mph with 95% confidence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sensor package will be powered by a battery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Map displaying the location and data points of each sensor package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11" name="Google Shape;111;g630c502734_3_9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c8696c64_0_30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Team Responsibilities </a:t>
            </a:r>
            <a:endParaRPr/>
          </a:p>
        </p:txBody>
      </p:sp>
      <p:sp>
        <p:nvSpPr>
          <p:cNvPr id="118" name="Google Shape;118;g75c8696c64_0_30"/>
          <p:cNvSpPr txBox="1"/>
          <p:nvPr>
            <p:ph idx="1" type="body"/>
          </p:nvPr>
        </p:nvSpPr>
        <p:spPr>
          <a:xfrm>
            <a:off x="386720" y="1303788"/>
            <a:ext cx="7986000" cy="32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Tina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Hardware Lead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Power systems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Anthony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Firmware - Bosch BME280, WiFi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Web Server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Stephan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Firmware - Anemometer, ADC, WiFi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Christian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Web Server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–"/>
            </a:pPr>
            <a:r>
              <a:rPr lang="en-US"/>
              <a:t>Website</a:t>
            </a:r>
            <a:endParaRPr/>
          </a:p>
        </p:txBody>
      </p:sp>
      <p:sp>
        <p:nvSpPr>
          <p:cNvPr id="119" name="Google Shape;119;g75c8696c64_0_30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Plaza">
      <a:dk1>
        <a:srgbClr val="000000"/>
      </a:dk1>
      <a:lt1>
        <a:srgbClr val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2014-02-14T19:28:23Z</dcterms:created>
  <dc:creator>Michelle Sauve</dc:creator>
</cp:coreProperties>
</file>